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405" r:id="rId3"/>
    <p:sldId id="408" r:id="rId4"/>
    <p:sldId id="395" r:id="rId5"/>
    <p:sldId id="343" r:id="rId6"/>
    <p:sldId id="379" r:id="rId7"/>
    <p:sldId id="344" r:id="rId8"/>
    <p:sldId id="396" r:id="rId9"/>
    <p:sldId id="433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34" r:id="rId18"/>
    <p:sldId id="259" r:id="rId19"/>
    <p:sldId id="406" r:id="rId20"/>
    <p:sldId id="347" r:id="rId21"/>
    <p:sldId id="346" r:id="rId22"/>
    <p:sldId id="374" r:id="rId23"/>
    <p:sldId id="375" r:id="rId24"/>
    <p:sldId id="260" r:id="rId25"/>
    <p:sldId id="404" r:id="rId26"/>
    <p:sldId id="376" r:id="rId27"/>
    <p:sldId id="267" r:id="rId28"/>
    <p:sldId id="340" r:id="rId29"/>
    <p:sldId id="384" r:id="rId30"/>
    <p:sldId id="380" r:id="rId31"/>
    <p:sldId id="381" r:id="rId32"/>
    <p:sldId id="288" r:id="rId33"/>
    <p:sldId id="377" r:id="rId34"/>
    <p:sldId id="410" r:id="rId35"/>
    <p:sldId id="417" r:id="rId36"/>
    <p:sldId id="416" r:id="rId37"/>
    <p:sldId id="418" r:id="rId38"/>
    <p:sldId id="419" r:id="rId39"/>
    <p:sldId id="421" r:id="rId40"/>
    <p:sldId id="422" r:id="rId41"/>
    <p:sldId id="423" r:id="rId42"/>
    <p:sldId id="341" r:id="rId43"/>
    <p:sldId id="290" r:id="rId44"/>
    <p:sldId id="382" r:id="rId45"/>
    <p:sldId id="383" r:id="rId46"/>
    <p:sldId id="291" r:id="rId47"/>
    <p:sldId id="424" r:id="rId48"/>
    <p:sldId id="425" r:id="rId49"/>
    <p:sldId id="426" r:id="rId50"/>
    <p:sldId id="292" r:id="rId51"/>
    <p:sldId id="293" r:id="rId52"/>
    <p:sldId id="294" r:id="rId53"/>
    <p:sldId id="342" r:id="rId54"/>
    <p:sldId id="295" r:id="rId55"/>
    <p:sldId id="385" r:id="rId56"/>
    <p:sldId id="296" r:id="rId57"/>
    <p:sldId id="386" r:id="rId58"/>
    <p:sldId id="407" r:id="rId59"/>
    <p:sldId id="297" r:id="rId60"/>
    <p:sldId id="387" r:id="rId61"/>
    <p:sldId id="298" r:id="rId62"/>
    <p:sldId id="388" r:id="rId63"/>
    <p:sldId id="38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11" r:id="rId73"/>
    <p:sldId id="312" r:id="rId74"/>
    <p:sldId id="390" r:id="rId75"/>
    <p:sldId id="391" r:id="rId76"/>
    <p:sldId id="313" r:id="rId77"/>
    <p:sldId id="392" r:id="rId78"/>
    <p:sldId id="393" r:id="rId79"/>
    <p:sldId id="394" r:id="rId80"/>
    <p:sldId id="428" r:id="rId81"/>
    <p:sldId id="429" r:id="rId82"/>
    <p:sldId id="314" r:id="rId83"/>
    <p:sldId id="430" r:id="rId84"/>
    <p:sldId id="431" r:id="rId85"/>
    <p:sldId id="432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80" d="100"/>
          <a:sy n="180" d="100"/>
        </p:scale>
        <p:origin x="360" y="-20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5/31/16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.wdp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guides/primer" TargetMode="Externa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</a:t>
            </a:r>
            <a:r>
              <a:rPr lang="en-GB" sz="2000" dirty="0" smtClean="0">
                <a:cs typeface="Gill Sans"/>
              </a:rPr>
              <a:t>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</a:t>
            </a:r>
            <a:r>
              <a:rPr lang="en-GB" sz="2000" dirty="0" smtClean="0">
                <a:cs typeface="Gill Sans"/>
              </a:rPr>
              <a:t>alone.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  <a:endParaRPr lang="en-GB" sz="2000" dirty="0" smtClean="0">
              <a:cs typeface="Gill Sans"/>
            </a:endParaRP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321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</a:t>
            </a:r>
            <a:r>
              <a:rPr lang="en-US" sz="2000" i="1" dirty="0" smtClean="0">
                <a:cs typeface="Gill Sans"/>
              </a:rPr>
              <a:t>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PROOF: Parallel ROOT </a:t>
            </a:r>
            <a:r>
              <a:rPr lang="en-GB" sz="2000" dirty="0" smtClean="0">
                <a:cs typeface="Gill Sans"/>
              </a:rPr>
              <a:t>Facility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Multi-process approach to </a:t>
            </a:r>
            <a:r>
              <a:rPr lang="en-GB" sz="2000" dirty="0" smtClean="0">
                <a:cs typeface="Gill Sans"/>
              </a:rPr>
              <a:t>parallelism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A system to run ROOT queries in parallel on a large number of distributed </a:t>
            </a:r>
            <a:r>
              <a:rPr lang="en-GB" sz="2000" dirty="0" smtClean="0">
                <a:cs typeface="Gill Sans"/>
              </a:rPr>
              <a:t> computers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Proof-</a:t>
            </a:r>
            <a:r>
              <a:rPr lang="en-GB" sz="2000" dirty="0" err="1">
                <a:cs typeface="Gill Sans"/>
              </a:rPr>
              <a:t>lite</a:t>
            </a:r>
            <a:r>
              <a:rPr lang="en-GB" sz="2000" dirty="0">
                <a:cs typeface="Gill Sans"/>
              </a:rPr>
              <a:t>: does not need a farm</a:t>
            </a:r>
            <a:r>
              <a:rPr lang="en-GB" sz="2000" dirty="0" smtClean="0">
                <a:cs typeface="Gill Sans"/>
              </a:rPr>
              <a:t>, uses </a:t>
            </a:r>
            <a:r>
              <a:rPr lang="en-GB" sz="2000" dirty="0">
                <a:cs typeface="Gill Sans"/>
              </a:rPr>
              <a:t>all the cores on a desktop 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013" y="3629168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700" dirty="0"/>
              <a:t>The SWAN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738" y="762000"/>
            <a:ext cx="6565106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8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>
                <a:latin typeface="+mn-lt"/>
                <a:hlinkClick r:id="rId3"/>
              </a:rPr>
              <a:t>http://swan.web.cern.ch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17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88" y="631031"/>
            <a:ext cx="828675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63" y="1031081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325" y="1819275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038" y="1352550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8"/>
          <a:srcRect r="67526"/>
          <a:stretch/>
        </p:blipFill>
        <p:spPr>
          <a:xfrm>
            <a:off x="4457700" y="3499935"/>
            <a:ext cx="394837" cy="37930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www.root.cern.ch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</a:t>
            </a:r>
            <a:r>
              <a:rPr lang="en-US" sz="2000" dirty="0" smtClean="0">
                <a:solidFill>
                  <a:schemeClr val="accent1"/>
                </a:solidFill>
              </a:rPr>
              <a:t>Workshop.</a:t>
            </a:r>
            <a:endParaRPr lang="en-US" sz="2000" dirty="0" smtClean="0">
              <a:solidFill>
                <a:schemeClr val="accent1"/>
              </a:solidFill>
            </a:endParaRP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</a:t>
            </a:r>
            <a:r>
              <a:rPr lang="en-US" sz="2000" dirty="0" smtClean="0"/>
              <a:t>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</a:t>
            </a:r>
            <a:r>
              <a:rPr lang="en-US" sz="2000" dirty="0" smtClean="0"/>
              <a:t>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</a:t>
            </a:r>
            <a:r>
              <a:rPr lang="en-US" sz="2000" dirty="0" smtClean="0"/>
              <a:t>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smtClean="0"/>
              <a:t>together </a:t>
            </a:r>
            <a:r>
              <a:rPr lang="en-US" sz="2000" dirty="0" smtClean="0"/>
              <a:t>with </a:t>
            </a:r>
            <a:r>
              <a:rPr lang="en-US" sz="2000" dirty="0" smtClean="0"/>
              <a:t>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</a:t>
            </a:r>
            <a:r>
              <a:rPr lang="en-US" sz="2000" dirty="0" smtClean="0"/>
              <a:t>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 smtClean="0"/>
              <a:t>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</a:t>
            </a:r>
            <a:r>
              <a:rPr lang="en-US" sz="2000" dirty="0" smtClean="0">
                <a:cs typeface="Arial"/>
              </a:rPr>
              <a:t>is available. Try it.</a:t>
            </a:r>
            <a:endParaRPr lang="en-US" sz="2000" dirty="0" smtClean="0"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475107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will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Jupiter Notebooks attached to the </a:t>
            </a:r>
            <a:r>
              <a:rPr lang="en-US" sz="2000" dirty="0" err="1" smtClean="0"/>
              <a:t>indico</a:t>
            </a:r>
            <a:r>
              <a:rPr lang="en-US" sz="2000" dirty="0" smtClean="0"/>
              <a:t> agenda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2598807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</a:t>
            </a:r>
            <a:r>
              <a:rPr lang="nl-NL" sz="2000" dirty="0" smtClean="0">
                <a:latin typeface="Consolas"/>
              </a:rPr>
              <a:t>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</a:t>
            </a:r>
            <a:r>
              <a:rPr lang="en-GB" dirty="0" smtClean="0"/>
              <a:t>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</a:t>
            </a:r>
            <a:r>
              <a:rPr lang="en-GB" smtClean="0"/>
              <a:t>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</a:t>
            </a:r>
            <a:r>
              <a:rPr lang="en-US" sz="2000" dirty="0" smtClean="0"/>
              <a:t>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</a:t>
            </a:r>
            <a:r>
              <a:rPr lang="en-US" sz="2000" dirty="0" smtClean="0">
                <a:latin typeface="Gill Sans"/>
              </a:rPr>
              <a:t>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  <a:endParaRPr lang="en-US" dirty="0" smtClean="0"/>
          </a:p>
          <a:p>
            <a:r>
              <a:rPr lang="en-US" dirty="0" smtClean="0"/>
              <a:t>Try to </a:t>
            </a:r>
            <a:r>
              <a:rPr lang="en-US" dirty="0" smtClean="0"/>
              <a:t>interact </a:t>
            </a:r>
            <a:r>
              <a:rPr lang="en-US" dirty="0" smtClean="0"/>
              <a:t>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</a:t>
            </a:r>
            <a:r>
              <a:rPr lang="en-US" sz="2000" dirty="0" smtClean="0"/>
              <a:t>for: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</a:t>
            </a:r>
            <a:r>
              <a:rPr lang="en-US" sz="2000" dirty="0" smtClean="0"/>
              <a:t>is provided.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Let’s have a look </a:t>
            </a:r>
            <a:r>
              <a:rPr lang="en-US" sz="2000" dirty="0" smtClean="0"/>
              <a:t>at </a:t>
            </a:r>
            <a:r>
              <a:rPr lang="en-US" sz="2000" dirty="0" smtClean="0">
                <a:cs typeface="Courier"/>
              </a:rPr>
              <a:t>macro2.C</a:t>
            </a:r>
            <a:r>
              <a:rPr lang="en-US" sz="2000" dirty="0" smtClean="0"/>
              <a:t> </a:t>
            </a:r>
            <a:r>
              <a:rPr lang="en-US" sz="2000" dirty="0" smtClean="0"/>
              <a:t>(section 4.1 in the Primer).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Let’s have a look to </a:t>
            </a:r>
            <a:r>
              <a:rPr lang="en-US" sz="2000" dirty="0" smtClean="0">
                <a:cs typeface="Courier"/>
              </a:rPr>
              <a:t>macro2.C</a:t>
            </a:r>
            <a:r>
              <a:rPr lang="en-US" sz="2000" dirty="0" smtClean="0"/>
              <a:t> (section 4.1 in the Primer).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pic>
        <p:nvPicPr>
          <p:cNvPr id="7" name="Picture 6" descr="Screen Shot 2015-06-02 at 15.2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150" y="1242107"/>
            <a:ext cx="4601584" cy="331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74" y="1285487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  <a:endParaRPr lang="en-US" dirty="0" smtClean="0"/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21" y="1681573"/>
            <a:ext cx="4394357" cy="30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</a:t>
            </a:r>
            <a:r>
              <a:rPr lang="en-GB" b="1" dirty="0" err="1" smtClean="0">
                <a:solidFill>
                  <a:srgbClr val="0000FF"/>
                </a:solidFill>
              </a:rPr>
              <a:t>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02" y="1758440"/>
            <a:ext cx="4296223" cy="29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</a:t>
            </a:r>
            <a:r>
              <a:rPr lang="en-US" sz="2800" dirty="0" smtClean="0"/>
              <a:t>(</a:t>
            </a:r>
            <a:r>
              <a:rPr lang="en-US" sz="2800" dirty="0" smtClean="0"/>
              <a:t>in fact </a:t>
            </a:r>
            <a:r>
              <a:rPr lang="en-US" sz="2800" dirty="0" smtClean="0"/>
              <a:t>second) </a:t>
            </a:r>
            <a:r>
              <a:rPr lang="en-US" sz="2800" dirty="0" smtClean="0"/>
              <a:t>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</a:t>
            </a:r>
            <a:r>
              <a:rPr lang="en-US" sz="2000" dirty="0" smtClean="0"/>
              <a:t>numbers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</a:t>
            </a:r>
            <a:r>
              <a:rPr lang="en-US" sz="2000" dirty="0" smtClean="0">
                <a:cs typeface="Gill Sans"/>
              </a:rPr>
              <a:t>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</a:t>
            </a:r>
            <a:r>
              <a:rPr lang="en-US" sz="2000" dirty="0" smtClean="0"/>
              <a:t>seen as </a:t>
            </a:r>
            <a:r>
              <a:rPr lang="en-US" sz="2000" dirty="0" smtClean="0"/>
              <a:t>a </a:t>
            </a:r>
            <a:r>
              <a:rPr lang="en-US" sz="2000" dirty="0" smtClean="0"/>
              <a:t>collection of </a:t>
            </a:r>
            <a:r>
              <a:rPr lang="en-US" sz="2000" dirty="0" smtClean="0"/>
              <a:t>building blocks for </a:t>
            </a:r>
            <a:r>
              <a:rPr lang="en-US" sz="2000" dirty="0" smtClean="0"/>
              <a:t>various activities</a:t>
            </a:r>
            <a:r>
              <a:rPr lang="en-US" sz="2000" dirty="0" smtClean="0"/>
              <a:t>, </a:t>
            </a:r>
            <a:r>
              <a:rPr lang="en-US" sz="2000" dirty="0" smtClean="0"/>
              <a:t>like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</a:t>
            </a:r>
            <a:r>
              <a:rPr lang="en-US" sz="2000" dirty="0" smtClean="0"/>
              <a:t>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</a:t>
            </a:r>
            <a:r>
              <a:rPr lang="en-US" sz="2000" dirty="0" smtClean="0">
                <a:cs typeface="Gill Sans"/>
              </a:rPr>
              <a:t>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</a:t>
            </a:r>
            <a:r>
              <a:rPr lang="en-US" sz="2000" dirty="0" smtClean="0">
                <a:cs typeface="Gill Sans"/>
              </a:rPr>
              <a:t>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</a:t>
            </a:r>
            <a:r>
              <a:rPr lang="en-US" sz="2000" dirty="0" smtClean="0">
                <a:cs typeface="Gill Sans"/>
              </a:rPr>
              <a:t>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100" y="2357157"/>
            <a:ext cx="282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60" y="1669822"/>
            <a:ext cx="4424580" cy="30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</a:t>
            </a:r>
            <a:r>
              <a:rPr lang="en-US" sz="2000" dirty="0" smtClean="0">
                <a:cs typeface="Gill Sans"/>
              </a:rPr>
              <a:t>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method.</a:t>
            </a:r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</a:t>
            </a:r>
            <a:r>
              <a:rPr lang="en-US" sz="2000" dirty="0" smtClean="0">
                <a:cs typeface="Gill Sans"/>
              </a:rPr>
              <a:t>ways of storing: row wise </a:t>
            </a:r>
            <a:r>
              <a:rPr lang="en-US" sz="2000" dirty="0" smtClean="0">
                <a:cs typeface="Gill Sans"/>
              </a:rPr>
              <a:t>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</a:t>
            </a:r>
            <a:r>
              <a:rPr lang="en-US" sz="2000" dirty="0" smtClean="0">
                <a:cs typeface="Gill Sans"/>
              </a:rPr>
              <a:t>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</a:t>
            </a:r>
            <a:r>
              <a:rPr lang="en-US" sz="2000" dirty="0" smtClean="0">
                <a:cs typeface="Gill Sans"/>
              </a:rPr>
              <a:t>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</a:t>
            </a:r>
            <a:r>
              <a:rPr lang="en-GB" b="1" dirty="0" smtClean="0"/>
              <a:t>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76300" y="1532081"/>
            <a:ext cx="7410450" cy="2616101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</a:t>
            </a:r>
            <a:r>
              <a:rPr lang="en-US" sz="2000" dirty="0">
                <a:latin typeface="Consolas"/>
                <a:cs typeface="Consolas"/>
              </a:rPr>
              <a:t>{ </a:t>
            </a:r>
            <a:r>
              <a:rPr lang="en-US" sz="2000" dirty="0" err="1">
                <a:latin typeface="Consolas"/>
                <a:cs typeface="Consolas"/>
              </a:rPr>
              <a:t>hist</a:t>
            </a:r>
            <a:r>
              <a:rPr lang="en-US" sz="2000" dirty="0">
                <a:latin typeface="Consolas"/>
                <a:cs typeface="Consolas"/>
              </a:rPr>
              <a:t>-&gt;Fill(pT); </a:t>
            </a:r>
            <a:r>
              <a:rPr lang="en-US" sz="2000" dirty="0" smtClean="0">
                <a:latin typeface="Consolas"/>
                <a:cs typeface="Consolas"/>
              </a:rPr>
              <a:t>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an 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38499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~</a:t>
            </a:r>
            <a:r>
              <a:rPr lang="en-GB" sz="1400" dirty="0" smtClean="0"/>
              <a:t>&gt; python</a:t>
            </a:r>
          </a:p>
          <a:p>
            <a:r>
              <a:rPr lang="en-GB" sz="1400" dirty="0" smtClean="0"/>
              <a:t>&gt;</a:t>
            </a:r>
            <a:r>
              <a:rPr lang="en-GB" sz="1400" dirty="0"/>
              <a:t>&gt;&gt; import ROOT</a:t>
            </a:r>
          </a:p>
          <a:p>
            <a:r>
              <a:rPr lang="en-GB" sz="1400" dirty="0"/>
              <a:t>&gt;&gt;&gt; h = ROOT.TH1F("</a:t>
            </a:r>
            <a:r>
              <a:rPr lang="en-GB" sz="1400" dirty="0" err="1"/>
              <a:t>myPyHisto</a:t>
            </a:r>
            <a:r>
              <a:rPr lang="en-GB" sz="1400" dirty="0"/>
              <a:t>","</a:t>
            </a:r>
            <a:r>
              <a:rPr lang="en-GB" sz="1400" dirty="0" err="1"/>
              <a:t>Productivity;Python</a:t>
            </a:r>
            <a:r>
              <a:rPr lang="en-GB" sz="1400" dirty="0"/>
              <a:t> Knowledge;Productivity",64,0,16)</a:t>
            </a:r>
          </a:p>
          <a:p>
            <a:r>
              <a:rPr lang="en-GB" sz="1400" dirty="0"/>
              <a:t>&gt;&gt;&gt; </a:t>
            </a:r>
            <a:r>
              <a:rPr lang="en-GB" sz="1400" dirty="0" err="1"/>
              <a:t>h.FillRandom</a:t>
            </a:r>
            <a:r>
              <a:rPr lang="en-GB" sz="1400" dirty="0"/>
              <a:t>("pol1")</a:t>
            </a:r>
          </a:p>
          <a:p>
            <a:r>
              <a:rPr lang="pl-PL" sz="1400" dirty="0"/>
              <a:t>&gt;&gt;&gt; </a:t>
            </a:r>
            <a:r>
              <a:rPr lang="pl-PL" sz="1400" dirty="0" err="1"/>
              <a:t>h.Draw</a:t>
            </a:r>
            <a:r>
              <a:rPr lang="pl-PL" sz="1400" dirty="0"/>
              <a:t>()</a:t>
            </a:r>
            <a:endParaRPr lang="en-US" sz="14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23526"/>
            <a:ext cx="4572000" cy="339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operations</a:t>
            </a:r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31212</TotalTime>
  <Words>4233</Words>
  <Application>Microsoft Macintosh PowerPoint</Application>
  <PresentationFormat>On-screen Show (16:9)</PresentationFormat>
  <Paragraphs>677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Calibri</vt:lpstr>
      <vt:lpstr>Consolas</vt:lpstr>
      <vt:lpstr>Courier</vt:lpstr>
      <vt:lpstr>Gill Sans</vt:lpstr>
      <vt:lpstr>Wingdings</vt:lpstr>
      <vt:lpstr>Arial</vt:lpstr>
      <vt:lpstr>Office Theme</vt:lpstr>
      <vt:lpstr>PowerPoint Presentation</vt:lpstr>
      <vt:lpstr>This Course</vt:lpstr>
      <vt:lpstr>PowerPoint Presentation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The SWAN Service</vt:lpstr>
      <vt:lpstr>PowerPoint Presentation</vt:lpstr>
      <vt:lpstr>A Few Q/A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Microsoft Office User</cp:lastModifiedBy>
  <cp:revision>404</cp:revision>
  <cp:lastPrinted>2016-06-06T13:23:50Z</cp:lastPrinted>
  <dcterms:created xsi:type="dcterms:W3CDTF">2015-05-08T06:18:09Z</dcterms:created>
  <dcterms:modified xsi:type="dcterms:W3CDTF">2016-06-06T15:41:42Z</dcterms:modified>
</cp:coreProperties>
</file>